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326" r:id="rId5"/>
    <p:sldId id="320" r:id="rId6"/>
    <p:sldId id="333" r:id="rId7"/>
    <p:sldId id="324" r:id="rId8"/>
    <p:sldId id="317" r:id="rId9"/>
    <p:sldId id="258" r:id="rId10"/>
  </p:sldIdLst>
  <p:sldSz cx="12192000" cy="6858000"/>
  <p:notesSz cx="6815138" cy="9947275"/>
  <p:defaultTextStyle>
    <a:defPPr>
      <a:defRPr lang="es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29606831802146"/>
          <c:y val="0.17489208872914713"/>
          <c:w val="0.54262066548638077"/>
          <c:h val="0.7793396578012198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Now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265-446A-BAB0-C1C6FF8B62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265-446A-BAB0-C1C6FF8B62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265-446A-BAB0-C1C6FF8B623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265-446A-BAB0-C1C6FF8B623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Admin</c:v>
                </c:pt>
                <c:pt idx="1">
                  <c:v>Research</c:v>
                </c:pt>
                <c:pt idx="2">
                  <c:v>Finance</c:v>
                </c:pt>
                <c:pt idx="3">
                  <c:v>Tax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50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65-446A-BAB0-C1C6FF8B623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Tomorrow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73-4E1F-AB97-1E8034E1D5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573-4E1F-AB97-1E8034E1D5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573-4E1F-AB97-1E8034E1D5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573-4E1F-AB97-1E8034E1D53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Admin</c:v>
                </c:pt>
                <c:pt idx="1">
                  <c:v>Research</c:v>
                </c:pt>
                <c:pt idx="2">
                  <c:v>Finance</c:v>
                </c:pt>
                <c:pt idx="3">
                  <c:v>Tax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73-4E1F-AB97-1E8034E1D53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30FC2-D65D-418B-B47F-CE2DFF66F564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7412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4" y="4787126"/>
            <a:ext cx="545211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01B5A-8C6C-4388-8A2F-B5F1876738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6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Quality and version control content. Content sources are shown to you and ready for use for appeals in courts.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F01B5A-8C6C-4388-8A2F-B5F1876738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9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A4C40-2E05-2328-B97E-C367A8D86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5B4DAE-6ACB-1AA7-AE9F-5F012011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128304-F857-D004-C057-CF303C88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1964D-59FF-7EA6-4130-086EDFAF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73CBF6-FBCC-AD96-7A08-3FC2D7CE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242984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6DCC0-513E-40A2-915E-48ED7FA6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7FC84D-AFFB-43DE-3081-13C7E4842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4F4434-1674-E085-B2FD-979F2188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CA4540-1B68-D76C-B4A7-8619CE16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0C70D-EA97-58DB-90A6-FF7BB3EE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45708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75843D-E400-4043-253E-2FC1FE131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A3584F-B3A7-F274-1AEB-E767F9162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E358B0-79AF-8E67-FBA9-EE68F650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37A4A-7C10-EDE0-6395-CDF378B6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5583D-0E09-75D3-9B47-E018FE29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194959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DD88C-C717-0D3A-6E06-4E28E5DE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F427C-834B-CAF8-CD77-2B0AD794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18A122-521A-BFB4-4160-D846F424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ACD9D-D93F-FBCC-83E1-03578059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C5B191-8444-7E6B-02E2-13FE6B80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173842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8B4099-1516-FB81-487B-2D001E4F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052185-93C7-6944-A6BA-AC1F0249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FF572F-3E97-37C3-79D1-B8600132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98625-5988-B5F2-B479-106D7A89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15CC40-9A80-301A-6E0F-E97E98A2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298903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986CC-F9E4-9E16-23B4-531B82B19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F01E75-736B-0843-EDD9-1FD221DCC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43D2E0-4455-0D28-B11A-94E4DE98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3F5973-F5BE-0C66-48CA-D40F0569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87917D-5300-005F-912C-6085E8A1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6CA654-6671-5C56-5C98-293F90DE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214215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C6A07-B9B3-1D8B-7FF9-163D43D91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2CC8B8-6CE4-9C1F-3020-0609F95B3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6B8A68-E03F-8668-21C7-390490B3C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8A8C9C-387A-14FF-782A-34ACD01AE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667B08-1426-B6A7-9D37-D4D9316F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5399052-0292-C9CA-9B45-9055EAF3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4FB5E0-D0E6-E8AA-8F7F-88F6B3BB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DB5049-8B85-F073-C67D-05645880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178169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A9041-859E-D54E-E88B-44259E002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7A5B5F-9FE4-5F8C-1E78-D2E5C297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DB91BD-57A6-7323-EAF3-22369755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E30FF5-C714-1A1A-BCDD-A454E8BC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426339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DEE661-FACF-03C3-2C53-B4071EAA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10AF31-53D6-2BB8-B508-7BD7BB27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266B0D-21AC-B915-5CB7-8A26EC58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163291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32017-E72A-B220-E97E-557F3FAB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FA0C7C-1730-3177-0947-DFF214CFB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B2C39A-D6B5-5998-DE3E-EC21B9482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9260F7-85D5-4888-54EB-9CE86646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6C3211-77AA-C75F-5060-0A09B954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65B228-F6D9-1B69-30AB-830F6D876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18121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D601C-3C3E-081A-CE8F-3BA1EC5A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0CA374-7B7A-EAB3-A369-F3EF7F714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4FB4E3-D3E3-5C7F-14CD-385ECDF65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A77FFF-2FC7-DFFE-ADCC-CFBB1B036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A134F8-2F81-75BD-8462-CEEDC9EF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492DA7-4EE2-663B-E851-B92A0605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34831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BEE7388-E101-C403-D685-17EF033B5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E23443-C0C1-A86C-51A4-DC5FB8907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5D978-06A1-D0F4-A1E3-6ADEE9497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F5245E-9C60-9445-912C-03EF46D2018E}" type="datetimeFigureOut">
              <a:rPr lang="es-NL" smtClean="0"/>
              <a:t>12/02/2024</a:t>
            </a:fld>
            <a:endParaRPr lang="es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167608-5B3B-5EA2-E468-1A8A5BEF2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AD998-D6A1-62F4-E733-197C56647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AE4867-EBAC-1D4F-81AB-FB886F44C803}" type="slidenum">
              <a:rPr lang="es-NL" smtClean="0"/>
              <a:t>‹#›</a:t>
            </a:fld>
            <a:endParaRPr lang="es-NL"/>
          </a:p>
        </p:txBody>
      </p:sp>
    </p:spTree>
    <p:extLst>
      <p:ext uri="{BB962C8B-B14F-4D97-AF65-F5344CB8AC3E}">
        <p14:creationId xmlns:p14="http://schemas.microsoft.com/office/powerpoint/2010/main" val="413668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2192000" cy="6858000"/>
            <a:chOff x="0" y="0"/>
            <a:chExt cx="4816593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3"/>
            </a:xfrm>
            <a:custGeom>
              <a:avLst/>
              <a:gdLst/>
              <a:ahLst/>
              <a:cxnLst/>
              <a:rect l="l" t="t" r="r" b="b"/>
              <a:pathLst>
                <a:path w="4816592" h="2709333">
                  <a:moveTo>
                    <a:pt x="0" y="0"/>
                  </a:moveTo>
                  <a:lnTo>
                    <a:pt x="4816592" y="0"/>
                  </a:lnTo>
                  <a:lnTo>
                    <a:pt x="481659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2B4257"/>
            </a:solidFill>
          </p:spPr>
          <p:txBody>
            <a:bodyPr/>
            <a:lstStyle/>
            <a:p>
              <a:endParaRPr lang="es-NL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272838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06"/>
                </a:lnSpc>
              </a:pPr>
              <a:endParaRPr sz="1200"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-294080"/>
            <a:ext cx="12192000" cy="8122920"/>
          </a:xfrm>
          <a:custGeom>
            <a:avLst/>
            <a:gdLst/>
            <a:ahLst/>
            <a:cxnLst/>
            <a:rect l="l" t="t" r="r" b="b"/>
            <a:pathLst>
              <a:path w="18288000" h="12184380">
                <a:moveTo>
                  <a:pt x="0" y="0"/>
                </a:moveTo>
                <a:lnTo>
                  <a:pt x="18288000" y="0"/>
                </a:lnTo>
                <a:lnTo>
                  <a:pt x="18288000" y="12184380"/>
                </a:lnTo>
                <a:lnTo>
                  <a:pt x="0" y="121843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NL" sz="1200"/>
          </a:p>
        </p:txBody>
      </p:sp>
      <p:sp>
        <p:nvSpPr>
          <p:cNvPr id="6" name="AutoShape 6"/>
          <p:cNvSpPr/>
          <p:nvPr/>
        </p:nvSpPr>
        <p:spPr>
          <a:xfrm>
            <a:off x="1072552" y="3767380"/>
            <a:ext cx="0" cy="61436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NL" sz="1200"/>
          </a:p>
        </p:txBody>
      </p:sp>
      <p:sp>
        <p:nvSpPr>
          <p:cNvPr id="7" name="TextBox 7"/>
          <p:cNvSpPr txBox="1"/>
          <p:nvPr/>
        </p:nvSpPr>
        <p:spPr>
          <a:xfrm>
            <a:off x="1047152" y="2053869"/>
            <a:ext cx="9398304" cy="1172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26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FFFFFF"/>
                </a:solidFill>
                <a:latin typeface="Georgia" panose="02040502050405020303" pitchFamily="18" charset="0"/>
                <a:ea typeface="Aceh"/>
                <a:cs typeface="Aceh"/>
                <a:sym typeface="Aceh"/>
              </a:rPr>
              <a:t>NEXT GENERATION OF CHATGPT FOR TRANSFER PRICING PROFESSIONALS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47152" y="3367330"/>
            <a:ext cx="9398304" cy="332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25"/>
              </a:lnSpc>
              <a:spcBef>
                <a:spcPct val="0"/>
              </a:spcBef>
            </a:pPr>
            <a:r>
              <a:rPr lang="en-US" sz="2133" dirty="0">
                <a:solidFill>
                  <a:srgbClr val="FFFFFF"/>
                </a:solidFill>
                <a:latin typeface="Georgia" panose="02040502050405020303" pitchFamily="18" charset="0"/>
                <a:ea typeface="Codec Pro Bold"/>
                <a:cs typeface="Codec Pro Bold"/>
                <a:sym typeface="Codec Pro Bold"/>
              </a:rPr>
              <a:t>Speakers</a:t>
            </a:r>
            <a:endParaRPr lang="en-US" sz="2355" dirty="0">
              <a:solidFill>
                <a:srgbClr val="FFFFFF"/>
              </a:solidFill>
              <a:latin typeface="Georgia" panose="02040502050405020303" pitchFamily="18" charset="0"/>
              <a:ea typeface="Codec Pro Bold"/>
              <a:cs typeface="Codec Pro Bold"/>
              <a:sym typeface="Codec Pro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47152" y="5816601"/>
            <a:ext cx="9398304" cy="313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85"/>
              </a:lnSpc>
              <a:spcBef>
                <a:spcPct val="0"/>
              </a:spcBef>
            </a:pPr>
            <a:r>
              <a:rPr lang="en-US" sz="2155" dirty="0">
                <a:solidFill>
                  <a:srgbClr val="FFFFFF"/>
                </a:solidFill>
                <a:latin typeface="Georgia" panose="02040502050405020303" pitchFamily="18" charset="0"/>
                <a:ea typeface="Codec Pro Light"/>
                <a:cs typeface="Codec Pro Light"/>
                <a:sym typeface="Codec Pro Light"/>
              </a:rPr>
              <a:t>November 28, 2024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265681" y="3759441"/>
            <a:ext cx="8029591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345"/>
              </a:lnSpc>
            </a:pPr>
            <a:r>
              <a:rPr lang="en-US" sz="1955" dirty="0">
                <a:solidFill>
                  <a:srgbClr val="FFFFFF"/>
                </a:solidFill>
                <a:latin typeface="Georgia" panose="02040502050405020303" pitchFamily="18" charset="0"/>
                <a:ea typeface="Codec Pro Light"/>
                <a:cs typeface="Codec Pro Light"/>
                <a:sym typeface="Codec Pro Light"/>
              </a:rPr>
              <a:t>Saranya Velayutham – Solution Expert at e-Bright</a:t>
            </a:r>
          </a:p>
          <a:p>
            <a:pPr>
              <a:lnSpc>
                <a:spcPts val="2345"/>
              </a:lnSpc>
              <a:spcBef>
                <a:spcPct val="0"/>
              </a:spcBef>
            </a:pPr>
            <a:r>
              <a:rPr lang="en-US" sz="1955" dirty="0">
                <a:solidFill>
                  <a:srgbClr val="FFFFFF"/>
                </a:solidFill>
                <a:latin typeface="Georgia" panose="02040502050405020303" pitchFamily="18" charset="0"/>
                <a:ea typeface="Codec Pro Light"/>
                <a:cs typeface="Codec Pro Light"/>
                <a:sym typeface="Codec Pro Light"/>
              </a:rPr>
              <a:t>Umair Ahmed – Solution Expert at e-Bright</a:t>
            </a:r>
          </a:p>
        </p:txBody>
      </p:sp>
      <p:sp>
        <p:nvSpPr>
          <p:cNvPr id="11" name="Freeform 11"/>
          <p:cNvSpPr/>
          <p:nvPr/>
        </p:nvSpPr>
        <p:spPr>
          <a:xfrm>
            <a:off x="10580103" y="564789"/>
            <a:ext cx="905140" cy="242023"/>
          </a:xfrm>
          <a:custGeom>
            <a:avLst/>
            <a:gdLst/>
            <a:ahLst/>
            <a:cxnLst/>
            <a:rect l="l" t="t" r="r" b="b"/>
            <a:pathLst>
              <a:path w="1357710" h="363035">
                <a:moveTo>
                  <a:pt x="0" y="0"/>
                </a:moveTo>
                <a:lnTo>
                  <a:pt x="1357710" y="0"/>
                </a:lnTo>
                <a:lnTo>
                  <a:pt x="1357710" y="363036"/>
                </a:lnTo>
                <a:lnTo>
                  <a:pt x="0" y="3630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NL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2192000" cy="6942364"/>
            <a:chOff x="0" y="0"/>
            <a:chExt cx="4816593" cy="274266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42662"/>
            </a:xfrm>
            <a:custGeom>
              <a:avLst/>
              <a:gdLst/>
              <a:ahLst/>
              <a:cxnLst/>
              <a:rect l="l" t="t" r="r" b="b"/>
              <a:pathLst>
                <a:path w="4816592" h="2742662">
                  <a:moveTo>
                    <a:pt x="0" y="0"/>
                  </a:moveTo>
                  <a:lnTo>
                    <a:pt x="4816592" y="0"/>
                  </a:lnTo>
                  <a:lnTo>
                    <a:pt x="4816592" y="2742662"/>
                  </a:lnTo>
                  <a:lnTo>
                    <a:pt x="0" y="2742662"/>
                  </a:lnTo>
                  <a:close/>
                </a:path>
              </a:pathLst>
            </a:custGeom>
            <a:solidFill>
              <a:srgbClr val="2B4257"/>
            </a:solidFill>
          </p:spPr>
          <p:txBody>
            <a:bodyPr/>
            <a:lstStyle/>
            <a:p>
              <a:endParaRPr lang="es-NL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276171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06"/>
                </a:lnSpc>
              </a:pPr>
              <a:endParaRPr sz="1200"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-239486"/>
            <a:ext cx="12192000" cy="8122920"/>
          </a:xfrm>
          <a:custGeom>
            <a:avLst/>
            <a:gdLst/>
            <a:ahLst/>
            <a:cxnLst/>
            <a:rect l="l" t="t" r="r" b="b"/>
            <a:pathLst>
              <a:path w="18288000" h="12184380">
                <a:moveTo>
                  <a:pt x="0" y="0"/>
                </a:moveTo>
                <a:lnTo>
                  <a:pt x="18288000" y="0"/>
                </a:lnTo>
                <a:lnTo>
                  <a:pt x="18288000" y="12184380"/>
                </a:lnTo>
                <a:lnTo>
                  <a:pt x="0" y="121843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NL" sz="1200" dirty="0"/>
          </a:p>
        </p:txBody>
      </p:sp>
      <p:sp>
        <p:nvSpPr>
          <p:cNvPr id="8" name="Freeform 8"/>
          <p:cNvSpPr/>
          <p:nvPr/>
        </p:nvSpPr>
        <p:spPr>
          <a:xfrm>
            <a:off x="10580103" y="564789"/>
            <a:ext cx="905140" cy="242023"/>
          </a:xfrm>
          <a:custGeom>
            <a:avLst/>
            <a:gdLst/>
            <a:ahLst/>
            <a:cxnLst/>
            <a:rect l="l" t="t" r="r" b="b"/>
            <a:pathLst>
              <a:path w="1357710" h="363035">
                <a:moveTo>
                  <a:pt x="0" y="0"/>
                </a:moveTo>
                <a:lnTo>
                  <a:pt x="1357710" y="0"/>
                </a:lnTo>
                <a:lnTo>
                  <a:pt x="1357710" y="363036"/>
                </a:lnTo>
                <a:lnTo>
                  <a:pt x="0" y="3630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NL" sz="120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75FADC2-2F0C-7795-471E-24456A07D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155424"/>
              </p:ext>
            </p:extLst>
          </p:nvPr>
        </p:nvGraphicFramePr>
        <p:xfrm>
          <a:off x="431803" y="1764090"/>
          <a:ext cx="5337630" cy="3733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6E50D83-E1E4-AAED-E15F-05A299E80E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7956035"/>
              </p:ext>
            </p:extLst>
          </p:nvPr>
        </p:nvGraphicFramePr>
        <p:xfrm>
          <a:off x="6716490" y="1764090"/>
          <a:ext cx="5065489" cy="3733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855B5FA-B93F-9089-C6A1-426C6220D913}"/>
              </a:ext>
            </a:extLst>
          </p:cNvPr>
          <p:cNvSpPr txBox="1"/>
          <p:nvPr/>
        </p:nvSpPr>
        <p:spPr>
          <a:xfrm>
            <a:off x="758370" y="381000"/>
            <a:ext cx="830942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900" dirty="0">
                <a:solidFill>
                  <a:schemeClr val="bg1"/>
                </a:solidFill>
                <a:latin typeface="Georgia" panose="02040502050405020303" pitchFamily="18" charset="0"/>
                <a:ea typeface="+mj-ea"/>
                <a:cs typeface="+mj-cs"/>
              </a:rPr>
              <a:t>In House Tax Department Allocation of Time</a:t>
            </a:r>
            <a:endParaRPr lang="en-GB" sz="2900" dirty="0">
              <a:solidFill>
                <a:schemeClr val="bg1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EFA34B5D-74B2-3EA4-1678-4FF14F4F0A5F}"/>
              </a:ext>
            </a:extLst>
          </p:cNvPr>
          <p:cNvSpPr txBox="1"/>
          <p:nvPr/>
        </p:nvSpPr>
        <p:spPr>
          <a:xfrm>
            <a:off x="2137480" y="6139484"/>
            <a:ext cx="9398304" cy="5091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826"/>
              </a:lnSpc>
              <a:spcBef>
                <a:spcPct val="0"/>
              </a:spcBef>
            </a:pPr>
            <a:r>
              <a:rPr lang="en-US" sz="1600" i="1" dirty="0">
                <a:solidFill>
                  <a:srgbClr val="FFFFFF"/>
                </a:solidFill>
                <a:latin typeface="Georgia" panose="02040502050405020303" pitchFamily="18" charset="0"/>
                <a:sym typeface="Aceh"/>
              </a:rPr>
              <a:t>Source: </a:t>
            </a:r>
            <a:r>
              <a:rPr lang="en-US" sz="1600" i="1" dirty="0" err="1">
                <a:solidFill>
                  <a:srgbClr val="FFFFFF"/>
                </a:solidFill>
                <a:latin typeface="Georgia" panose="02040502050405020303" pitchFamily="18" charset="0"/>
                <a:sym typeface="Aceh"/>
              </a:rPr>
              <a:t>eBright</a:t>
            </a:r>
            <a:r>
              <a:rPr lang="en-US" sz="1600" i="1" dirty="0">
                <a:solidFill>
                  <a:srgbClr val="FFFFFF"/>
                </a:solidFill>
                <a:latin typeface="Georgia" panose="02040502050405020303" pitchFamily="18" charset="0"/>
                <a:sym typeface="Aceh"/>
              </a:rPr>
              <a:t> survey 2024 </a:t>
            </a:r>
          </a:p>
        </p:txBody>
      </p:sp>
    </p:spTree>
    <p:extLst>
      <p:ext uri="{BB962C8B-B14F-4D97-AF65-F5344CB8AC3E}">
        <p14:creationId xmlns:p14="http://schemas.microsoft.com/office/powerpoint/2010/main" val="257982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13875-D1F4-3050-12C8-BE0275526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A13797F4-548E-6D6A-2036-2C56D0E0017A}"/>
              </a:ext>
            </a:extLst>
          </p:cNvPr>
          <p:cNvSpPr txBox="1"/>
          <p:nvPr/>
        </p:nvSpPr>
        <p:spPr>
          <a:xfrm>
            <a:off x="980072" y="458960"/>
            <a:ext cx="8243583" cy="6188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226"/>
              </a:lnSpc>
              <a:spcBef>
                <a:spcPct val="0"/>
              </a:spcBef>
            </a:pPr>
            <a:r>
              <a:rPr lang="en-US" sz="4000" b="1" dirty="0">
                <a:latin typeface="Georgia" panose="02040502050405020303" pitchFamily="18" charset="0"/>
                <a:ea typeface="Codec Pro ExtraBold"/>
                <a:cs typeface="Codec Pro ExtraBold"/>
                <a:sym typeface="Codec Pro ExtraBold"/>
              </a:rPr>
              <a:t>Why AI for Transfer Pricing?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F449DEE-F5EF-2196-575B-ED665405DF36}"/>
              </a:ext>
            </a:extLst>
          </p:cNvPr>
          <p:cNvSpPr/>
          <p:nvPr/>
        </p:nvSpPr>
        <p:spPr>
          <a:xfrm>
            <a:off x="2525486" y="2438399"/>
            <a:ext cx="2209800" cy="199208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TP is one of the most research-intensive space in tax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9DABDF-BE4A-9622-7070-DC1564F54A87}"/>
              </a:ext>
            </a:extLst>
          </p:cNvPr>
          <p:cNvSpPr txBox="1"/>
          <p:nvPr/>
        </p:nvSpPr>
        <p:spPr>
          <a:xfrm>
            <a:off x="5101863" y="2986090"/>
            <a:ext cx="1886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Dynamic &amp; Complex Rules (e.g. OECD BEPS framework)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8E2D7C-445A-1200-A806-6693AFDD236E}"/>
              </a:ext>
            </a:extLst>
          </p:cNvPr>
          <p:cNvCxnSpPr>
            <a:cxnSpLocks/>
            <a:stCxn id="3" idx="6"/>
            <a:endCxn id="6" idx="1"/>
          </p:cNvCxnSpPr>
          <p:nvPr/>
        </p:nvCxnSpPr>
        <p:spPr>
          <a:xfrm>
            <a:off x="4735286" y="3434443"/>
            <a:ext cx="366577" cy="1518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445C3C-FA31-217D-0C50-AE7E5696012C}"/>
              </a:ext>
            </a:extLst>
          </p:cNvPr>
          <p:cNvSpPr txBox="1"/>
          <p:nvPr/>
        </p:nvSpPr>
        <p:spPr>
          <a:xfrm>
            <a:off x="2707006" y="4617336"/>
            <a:ext cx="1886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Complex Documentation Requirements (e.g. </a:t>
            </a:r>
            <a:r>
              <a:rPr lang="en-GB" dirty="0" err="1"/>
              <a:t>CbCR</a:t>
            </a:r>
            <a:r>
              <a:rPr lang="en-GB" dirty="0"/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57153F-A8BC-AF7C-9E07-0965C683D045}"/>
              </a:ext>
            </a:extLst>
          </p:cNvPr>
          <p:cNvSpPr txBox="1"/>
          <p:nvPr/>
        </p:nvSpPr>
        <p:spPr>
          <a:xfrm>
            <a:off x="638720" y="2986090"/>
            <a:ext cx="18867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Comparable Analysis (Financial Databases, Industry Trends &amp; Economic Analysis)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91BEF0-6B15-0E7D-1027-FCDB94039AF8}"/>
              </a:ext>
            </a:extLst>
          </p:cNvPr>
          <p:cNvCxnSpPr>
            <a:cxnSpLocks/>
          </p:cNvCxnSpPr>
          <p:nvPr/>
        </p:nvCxnSpPr>
        <p:spPr>
          <a:xfrm>
            <a:off x="3263808" y="4372099"/>
            <a:ext cx="0" cy="275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03D2F97-4F5B-BBC1-A8C1-0D1DEFF864C9}"/>
              </a:ext>
            </a:extLst>
          </p:cNvPr>
          <p:cNvCxnSpPr>
            <a:cxnSpLocks/>
          </p:cNvCxnSpPr>
          <p:nvPr/>
        </p:nvCxnSpPr>
        <p:spPr>
          <a:xfrm flipH="1">
            <a:off x="2090057" y="3586254"/>
            <a:ext cx="313780" cy="136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CF47043-154A-0BF4-DEAF-39EAB906A725}"/>
              </a:ext>
            </a:extLst>
          </p:cNvPr>
          <p:cNvSpPr txBox="1"/>
          <p:nvPr/>
        </p:nvSpPr>
        <p:spPr>
          <a:xfrm>
            <a:off x="1912211" y="1332815"/>
            <a:ext cx="2703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Dispute Resolution &amp; Specialized Areas (e.g. intangibles)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FF118FD-729E-2B7A-F26B-904A13C699D0}"/>
              </a:ext>
            </a:extLst>
          </p:cNvPr>
          <p:cNvCxnSpPr>
            <a:cxnSpLocks/>
          </p:cNvCxnSpPr>
          <p:nvPr/>
        </p:nvCxnSpPr>
        <p:spPr>
          <a:xfrm flipV="1">
            <a:off x="3690395" y="2027918"/>
            <a:ext cx="0" cy="3272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382062-F989-D269-4749-9C612AE04054}"/>
              </a:ext>
            </a:extLst>
          </p:cNvPr>
          <p:cNvSpPr txBox="1"/>
          <p:nvPr/>
        </p:nvSpPr>
        <p:spPr>
          <a:xfrm>
            <a:off x="7456716" y="2355192"/>
            <a:ext cx="4278083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/>
              <a:t>According to a recent survey by the Tax Policy </a:t>
            </a:r>
            <a:r>
              <a:rPr lang="en-GB" sz="2400" i="1" dirty="0" err="1"/>
              <a:t>Center</a:t>
            </a:r>
            <a:r>
              <a:rPr lang="en-GB" sz="2400" i="1" dirty="0"/>
              <a:t>, over 50% of tax professionals consider TP as an area requiring most time and effort with respect to research</a:t>
            </a:r>
          </a:p>
        </p:txBody>
      </p:sp>
    </p:spTree>
    <p:extLst>
      <p:ext uri="{BB962C8B-B14F-4D97-AF65-F5344CB8AC3E}">
        <p14:creationId xmlns:p14="http://schemas.microsoft.com/office/powerpoint/2010/main" val="294220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2192000" cy="6942364"/>
            <a:chOff x="0" y="0"/>
            <a:chExt cx="4816593" cy="274266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42662"/>
            </a:xfrm>
            <a:custGeom>
              <a:avLst/>
              <a:gdLst/>
              <a:ahLst/>
              <a:cxnLst/>
              <a:rect l="l" t="t" r="r" b="b"/>
              <a:pathLst>
                <a:path w="4816592" h="2742662">
                  <a:moveTo>
                    <a:pt x="0" y="0"/>
                  </a:moveTo>
                  <a:lnTo>
                    <a:pt x="4816592" y="0"/>
                  </a:lnTo>
                  <a:lnTo>
                    <a:pt x="4816592" y="2742662"/>
                  </a:lnTo>
                  <a:lnTo>
                    <a:pt x="0" y="2742662"/>
                  </a:lnTo>
                  <a:close/>
                </a:path>
              </a:pathLst>
            </a:custGeom>
            <a:solidFill>
              <a:srgbClr val="2B4257"/>
            </a:solidFill>
          </p:spPr>
          <p:txBody>
            <a:bodyPr/>
            <a:lstStyle/>
            <a:p>
              <a:endParaRPr lang="es-NL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276171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06"/>
                </a:lnSpc>
              </a:pPr>
              <a:endParaRPr sz="1200"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-228600"/>
            <a:ext cx="12192000" cy="8122920"/>
          </a:xfrm>
          <a:custGeom>
            <a:avLst/>
            <a:gdLst/>
            <a:ahLst/>
            <a:cxnLst/>
            <a:rect l="l" t="t" r="r" b="b"/>
            <a:pathLst>
              <a:path w="18288000" h="12184380">
                <a:moveTo>
                  <a:pt x="0" y="0"/>
                </a:moveTo>
                <a:lnTo>
                  <a:pt x="18288000" y="0"/>
                </a:lnTo>
                <a:lnTo>
                  <a:pt x="18288000" y="12184380"/>
                </a:lnTo>
                <a:lnTo>
                  <a:pt x="0" y="121843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NL" sz="1200" dirty="0"/>
          </a:p>
        </p:txBody>
      </p:sp>
      <p:sp>
        <p:nvSpPr>
          <p:cNvPr id="8" name="Freeform 8"/>
          <p:cNvSpPr/>
          <p:nvPr/>
        </p:nvSpPr>
        <p:spPr>
          <a:xfrm>
            <a:off x="10580103" y="564789"/>
            <a:ext cx="905140" cy="242023"/>
          </a:xfrm>
          <a:custGeom>
            <a:avLst/>
            <a:gdLst/>
            <a:ahLst/>
            <a:cxnLst/>
            <a:rect l="l" t="t" r="r" b="b"/>
            <a:pathLst>
              <a:path w="1357710" h="363035">
                <a:moveTo>
                  <a:pt x="0" y="0"/>
                </a:moveTo>
                <a:lnTo>
                  <a:pt x="1357710" y="0"/>
                </a:lnTo>
                <a:lnTo>
                  <a:pt x="1357710" y="363036"/>
                </a:lnTo>
                <a:lnTo>
                  <a:pt x="0" y="3630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NL" sz="1200"/>
          </a:p>
        </p:txBody>
      </p:sp>
      <p:sp>
        <p:nvSpPr>
          <p:cNvPr id="6" name="Título 24">
            <a:extLst>
              <a:ext uri="{FF2B5EF4-FFF2-40B4-BE49-F238E27FC236}">
                <a16:creationId xmlns:a16="http://schemas.microsoft.com/office/drawing/2014/main" id="{3E226889-0C2E-97FB-6A3F-63FC212F597D}"/>
              </a:ext>
            </a:extLst>
          </p:cNvPr>
          <p:cNvSpPr txBox="1">
            <a:spLocks/>
          </p:cNvSpPr>
          <p:nvPr/>
        </p:nvSpPr>
        <p:spPr>
          <a:xfrm>
            <a:off x="598303" y="321203"/>
            <a:ext cx="10515600" cy="937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900">
                <a:solidFill>
                  <a:schemeClr val="bg1"/>
                </a:solidFill>
                <a:latin typeface="Georgia" panose="02040502050405020303" pitchFamily="18" charset="0"/>
              </a:rPr>
              <a:t>Evolution of Search and Research in Transfer Pricing</a:t>
            </a:r>
            <a:endParaRPr lang="es-ES" sz="29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D9BFDDC-7DB1-41EC-754E-48566BC1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5618" y="6356350"/>
            <a:ext cx="2743200" cy="365125"/>
          </a:xfrm>
        </p:spPr>
        <p:txBody>
          <a:bodyPr/>
          <a:lstStyle/>
          <a:p>
            <a:fld id="{FDF6F520-3768-4F04-B5E5-4B630226B566}" type="slidenum">
              <a:rPr lang="en-GB" smtClean="0">
                <a:solidFill>
                  <a:schemeClr val="bg1"/>
                </a:solidFill>
              </a:rPr>
              <a:t>4</a:t>
            </a:fld>
            <a:endParaRPr lang="en-GB">
              <a:solidFill>
                <a:schemeClr val="bg1"/>
              </a:solidFill>
            </a:endParaRPr>
          </a:p>
        </p:txBody>
      </p:sp>
      <p:grpSp>
        <p:nvGrpSpPr>
          <p:cNvPr id="12" name="Grupo 16">
            <a:extLst>
              <a:ext uri="{FF2B5EF4-FFF2-40B4-BE49-F238E27FC236}">
                <a16:creationId xmlns:a16="http://schemas.microsoft.com/office/drawing/2014/main" id="{F17B5AA3-1986-565D-7D45-6E93C3848E74}"/>
              </a:ext>
            </a:extLst>
          </p:cNvPr>
          <p:cNvGrpSpPr/>
          <p:nvPr/>
        </p:nvGrpSpPr>
        <p:grpSpPr>
          <a:xfrm>
            <a:off x="2542425" y="1402916"/>
            <a:ext cx="9366369" cy="4953434"/>
            <a:chOff x="2551303" y="1411793"/>
            <a:chExt cx="9366369" cy="4964372"/>
          </a:xfrm>
        </p:grpSpPr>
        <p:sp>
          <p:nvSpPr>
            <p:cNvPr id="13" name="Forma libre 17">
              <a:extLst>
                <a:ext uri="{FF2B5EF4-FFF2-40B4-BE49-F238E27FC236}">
                  <a16:creationId xmlns:a16="http://schemas.microsoft.com/office/drawing/2014/main" id="{E1DD4113-1C04-1B45-7978-017960D65D27}"/>
                </a:ext>
              </a:extLst>
            </p:cNvPr>
            <p:cNvSpPr/>
            <p:nvPr/>
          </p:nvSpPr>
          <p:spPr>
            <a:xfrm>
              <a:off x="2551303" y="1411793"/>
              <a:ext cx="2973450" cy="4964372"/>
            </a:xfrm>
            <a:custGeom>
              <a:avLst/>
              <a:gdLst>
                <a:gd name="connsiteX0" fmla="*/ 0 w 2973450"/>
                <a:gd name="connsiteY0" fmla="*/ 297345 h 5545823"/>
                <a:gd name="connsiteX1" fmla="*/ 297345 w 2973450"/>
                <a:gd name="connsiteY1" fmla="*/ 0 h 5545823"/>
                <a:gd name="connsiteX2" fmla="*/ 2676105 w 2973450"/>
                <a:gd name="connsiteY2" fmla="*/ 0 h 5545823"/>
                <a:gd name="connsiteX3" fmla="*/ 2973450 w 2973450"/>
                <a:gd name="connsiteY3" fmla="*/ 297345 h 5545823"/>
                <a:gd name="connsiteX4" fmla="*/ 2973450 w 2973450"/>
                <a:gd name="connsiteY4" fmla="*/ 5248478 h 5545823"/>
                <a:gd name="connsiteX5" fmla="*/ 2676105 w 2973450"/>
                <a:gd name="connsiteY5" fmla="*/ 5545823 h 5545823"/>
                <a:gd name="connsiteX6" fmla="*/ 297345 w 2973450"/>
                <a:gd name="connsiteY6" fmla="*/ 5545823 h 5545823"/>
                <a:gd name="connsiteX7" fmla="*/ 0 w 2973450"/>
                <a:gd name="connsiteY7" fmla="*/ 5248478 h 5545823"/>
                <a:gd name="connsiteX8" fmla="*/ 0 w 2973450"/>
                <a:gd name="connsiteY8" fmla="*/ 297345 h 5545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3450" h="5545823">
                  <a:moveTo>
                    <a:pt x="0" y="297345"/>
                  </a:moveTo>
                  <a:cubicBezTo>
                    <a:pt x="0" y="133126"/>
                    <a:pt x="133126" y="0"/>
                    <a:pt x="297345" y="0"/>
                  </a:cubicBezTo>
                  <a:lnTo>
                    <a:pt x="2676105" y="0"/>
                  </a:lnTo>
                  <a:cubicBezTo>
                    <a:pt x="2840324" y="0"/>
                    <a:pt x="2973450" y="133126"/>
                    <a:pt x="2973450" y="297345"/>
                  </a:cubicBezTo>
                  <a:lnTo>
                    <a:pt x="2973450" y="5248478"/>
                  </a:lnTo>
                  <a:cubicBezTo>
                    <a:pt x="2973450" y="5412697"/>
                    <a:pt x="2840324" y="5545823"/>
                    <a:pt x="2676105" y="5545823"/>
                  </a:cubicBezTo>
                  <a:lnTo>
                    <a:pt x="297345" y="5545823"/>
                  </a:lnTo>
                  <a:cubicBezTo>
                    <a:pt x="133126" y="5545823"/>
                    <a:pt x="0" y="5412697"/>
                    <a:pt x="0" y="5248478"/>
                  </a:cubicBezTo>
                  <a:lnTo>
                    <a:pt x="0" y="297345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3958277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Non-tech</a:t>
              </a:r>
              <a:r>
                <a:rPr lang="nl-NL" sz="2000" kern="1200" dirty="0">
                  <a:solidFill>
                    <a:schemeClr val="bg1"/>
                  </a:solidFill>
                  <a:latin typeface="Georgia" panose="02040502050405020303" pitchFamily="18" charset="0"/>
                </a:rPr>
                <a:t> </a:t>
              </a:r>
              <a:endParaRPr lang="en-GB" sz="2000" kern="12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4" name="Forma libre 18">
              <a:extLst>
                <a:ext uri="{FF2B5EF4-FFF2-40B4-BE49-F238E27FC236}">
                  <a16:creationId xmlns:a16="http://schemas.microsoft.com/office/drawing/2014/main" id="{E3452325-A716-A12C-FAEE-D4D207402B42}"/>
                </a:ext>
              </a:extLst>
            </p:cNvPr>
            <p:cNvSpPr/>
            <p:nvPr/>
          </p:nvSpPr>
          <p:spPr>
            <a:xfrm>
              <a:off x="2879096" y="2284301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200" kern="1200" dirty="0">
                  <a:solidFill>
                    <a:schemeClr val="bg1"/>
                  </a:solidFill>
                </a:rPr>
                <a:t>Limited data source, time consuming, data gaps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5" name="Forma libre 19">
              <a:extLst>
                <a:ext uri="{FF2B5EF4-FFF2-40B4-BE49-F238E27FC236}">
                  <a16:creationId xmlns:a16="http://schemas.microsoft.com/office/drawing/2014/main" id="{F6B60275-57BB-ED76-84CE-5EEB1A224F7C}"/>
                </a:ext>
              </a:extLst>
            </p:cNvPr>
            <p:cNvSpPr/>
            <p:nvPr/>
          </p:nvSpPr>
          <p:spPr>
            <a:xfrm>
              <a:off x="2879096" y="2946999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Inconsistent comparability criteria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Forma libre 20">
              <a:extLst>
                <a:ext uri="{FF2B5EF4-FFF2-40B4-BE49-F238E27FC236}">
                  <a16:creationId xmlns:a16="http://schemas.microsoft.com/office/drawing/2014/main" id="{4A9DAB29-E485-7463-50C0-AA16808C441E}"/>
                </a:ext>
              </a:extLst>
            </p:cNvPr>
            <p:cNvSpPr/>
            <p:nvPr/>
          </p:nvSpPr>
          <p:spPr>
            <a:xfrm>
              <a:off x="2879096" y="3609697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Manual PLI calculations, justification difficulties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Forma libre 21">
              <a:extLst>
                <a:ext uri="{FF2B5EF4-FFF2-40B4-BE49-F238E27FC236}">
                  <a16:creationId xmlns:a16="http://schemas.microsoft.com/office/drawing/2014/main" id="{AEE0DA7C-0D32-D0E1-B72B-479AEB65FE4B}"/>
                </a:ext>
              </a:extLst>
            </p:cNvPr>
            <p:cNvSpPr/>
            <p:nvPr/>
          </p:nvSpPr>
          <p:spPr>
            <a:xfrm>
              <a:off x="2879096" y="4272395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Manual identification and subjective adjustments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Forma libre 22">
              <a:extLst>
                <a:ext uri="{FF2B5EF4-FFF2-40B4-BE49-F238E27FC236}">
                  <a16:creationId xmlns:a16="http://schemas.microsoft.com/office/drawing/2014/main" id="{86F3AD20-DA65-9BF6-7B22-FDF5E12B7414}"/>
                </a:ext>
              </a:extLst>
            </p:cNvPr>
            <p:cNvSpPr/>
            <p:nvPr/>
          </p:nvSpPr>
          <p:spPr>
            <a:xfrm>
              <a:off x="2879096" y="4935093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Limited predictive capabilities for audits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Forma libre 23">
              <a:extLst>
                <a:ext uri="{FF2B5EF4-FFF2-40B4-BE49-F238E27FC236}">
                  <a16:creationId xmlns:a16="http://schemas.microsoft.com/office/drawing/2014/main" id="{46A7E7A8-08E9-22AE-6B9A-87CB2F87F7F7}"/>
                </a:ext>
              </a:extLst>
            </p:cNvPr>
            <p:cNvSpPr/>
            <p:nvPr/>
          </p:nvSpPr>
          <p:spPr>
            <a:xfrm>
              <a:off x="2879096" y="5597791"/>
              <a:ext cx="2378760" cy="580090"/>
            </a:xfrm>
            <a:custGeom>
              <a:avLst/>
              <a:gdLst>
                <a:gd name="connsiteX0" fmla="*/ 0 w 2378760"/>
                <a:gd name="connsiteY0" fmla="*/ 58009 h 580090"/>
                <a:gd name="connsiteX1" fmla="*/ 58009 w 2378760"/>
                <a:gd name="connsiteY1" fmla="*/ 0 h 580090"/>
                <a:gd name="connsiteX2" fmla="*/ 2320751 w 2378760"/>
                <a:gd name="connsiteY2" fmla="*/ 0 h 580090"/>
                <a:gd name="connsiteX3" fmla="*/ 2378760 w 2378760"/>
                <a:gd name="connsiteY3" fmla="*/ 58009 h 580090"/>
                <a:gd name="connsiteX4" fmla="*/ 2378760 w 2378760"/>
                <a:gd name="connsiteY4" fmla="*/ 522081 h 580090"/>
                <a:gd name="connsiteX5" fmla="*/ 2320751 w 2378760"/>
                <a:gd name="connsiteY5" fmla="*/ 580090 h 580090"/>
                <a:gd name="connsiteX6" fmla="*/ 58009 w 2378760"/>
                <a:gd name="connsiteY6" fmla="*/ 580090 h 580090"/>
                <a:gd name="connsiteX7" fmla="*/ 0 w 2378760"/>
                <a:gd name="connsiteY7" fmla="*/ 522081 h 580090"/>
                <a:gd name="connsiteX8" fmla="*/ 0 w 2378760"/>
                <a:gd name="connsiteY8" fmla="*/ 58009 h 58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80090">
                  <a:moveTo>
                    <a:pt x="0" y="58009"/>
                  </a:moveTo>
                  <a:cubicBezTo>
                    <a:pt x="0" y="25972"/>
                    <a:pt x="25972" y="0"/>
                    <a:pt x="58009" y="0"/>
                  </a:cubicBezTo>
                  <a:lnTo>
                    <a:pt x="2320751" y="0"/>
                  </a:lnTo>
                  <a:cubicBezTo>
                    <a:pt x="2352788" y="0"/>
                    <a:pt x="2378760" y="25972"/>
                    <a:pt x="2378760" y="58009"/>
                  </a:cubicBezTo>
                  <a:lnTo>
                    <a:pt x="2378760" y="522081"/>
                  </a:lnTo>
                  <a:cubicBezTo>
                    <a:pt x="2378760" y="554118"/>
                    <a:pt x="2352788" y="580090"/>
                    <a:pt x="2320751" y="580090"/>
                  </a:cubicBezTo>
                  <a:lnTo>
                    <a:pt x="58009" y="580090"/>
                  </a:lnTo>
                  <a:cubicBezTo>
                    <a:pt x="25972" y="580090"/>
                    <a:pt x="0" y="554118"/>
                    <a:pt x="0" y="522081"/>
                  </a:cubicBezTo>
                  <a:lnTo>
                    <a:pt x="0" y="580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70" tIns="39850" rIns="47470" bIns="3985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Time-consuming manual data extraction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0" name="Forma libre 24">
              <a:extLst>
                <a:ext uri="{FF2B5EF4-FFF2-40B4-BE49-F238E27FC236}">
                  <a16:creationId xmlns:a16="http://schemas.microsoft.com/office/drawing/2014/main" id="{3CB14C3F-5FC5-B37C-D787-FA7A3741C58C}"/>
                </a:ext>
              </a:extLst>
            </p:cNvPr>
            <p:cNvSpPr/>
            <p:nvPr/>
          </p:nvSpPr>
          <p:spPr>
            <a:xfrm>
              <a:off x="5747763" y="1411793"/>
              <a:ext cx="2973450" cy="4964372"/>
            </a:xfrm>
            <a:custGeom>
              <a:avLst/>
              <a:gdLst>
                <a:gd name="connsiteX0" fmla="*/ 0 w 2973450"/>
                <a:gd name="connsiteY0" fmla="*/ 297345 h 5545823"/>
                <a:gd name="connsiteX1" fmla="*/ 297345 w 2973450"/>
                <a:gd name="connsiteY1" fmla="*/ 0 h 5545823"/>
                <a:gd name="connsiteX2" fmla="*/ 2676105 w 2973450"/>
                <a:gd name="connsiteY2" fmla="*/ 0 h 5545823"/>
                <a:gd name="connsiteX3" fmla="*/ 2973450 w 2973450"/>
                <a:gd name="connsiteY3" fmla="*/ 297345 h 5545823"/>
                <a:gd name="connsiteX4" fmla="*/ 2973450 w 2973450"/>
                <a:gd name="connsiteY4" fmla="*/ 5248478 h 5545823"/>
                <a:gd name="connsiteX5" fmla="*/ 2676105 w 2973450"/>
                <a:gd name="connsiteY5" fmla="*/ 5545823 h 5545823"/>
                <a:gd name="connsiteX6" fmla="*/ 297345 w 2973450"/>
                <a:gd name="connsiteY6" fmla="*/ 5545823 h 5545823"/>
                <a:gd name="connsiteX7" fmla="*/ 0 w 2973450"/>
                <a:gd name="connsiteY7" fmla="*/ 5248478 h 5545823"/>
                <a:gd name="connsiteX8" fmla="*/ 0 w 2973450"/>
                <a:gd name="connsiteY8" fmla="*/ 297345 h 5545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3450" h="5545823">
                  <a:moveTo>
                    <a:pt x="0" y="297345"/>
                  </a:moveTo>
                  <a:cubicBezTo>
                    <a:pt x="0" y="133126"/>
                    <a:pt x="133126" y="0"/>
                    <a:pt x="297345" y="0"/>
                  </a:cubicBezTo>
                  <a:lnTo>
                    <a:pt x="2676105" y="0"/>
                  </a:lnTo>
                  <a:cubicBezTo>
                    <a:pt x="2840324" y="0"/>
                    <a:pt x="2973450" y="133126"/>
                    <a:pt x="2973450" y="297345"/>
                  </a:cubicBezTo>
                  <a:lnTo>
                    <a:pt x="2973450" y="5248478"/>
                  </a:lnTo>
                  <a:cubicBezTo>
                    <a:pt x="2973450" y="5412697"/>
                    <a:pt x="2840324" y="5545823"/>
                    <a:pt x="2676105" y="5545823"/>
                  </a:cubicBezTo>
                  <a:lnTo>
                    <a:pt x="297345" y="5545823"/>
                  </a:lnTo>
                  <a:cubicBezTo>
                    <a:pt x="133126" y="5545823"/>
                    <a:pt x="0" y="5412697"/>
                    <a:pt x="0" y="5248478"/>
                  </a:cubicBezTo>
                  <a:lnTo>
                    <a:pt x="0" y="297345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3958277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Current-tech</a:t>
              </a:r>
              <a:endParaRPr lang="en-GB" sz="20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1" name="Forma libre 25">
              <a:extLst>
                <a:ext uri="{FF2B5EF4-FFF2-40B4-BE49-F238E27FC236}">
                  <a16:creationId xmlns:a16="http://schemas.microsoft.com/office/drawing/2014/main" id="{5C945E2E-D83F-8BF2-AF6E-31AA36F8D4CF}"/>
                </a:ext>
              </a:extLst>
            </p:cNvPr>
            <p:cNvSpPr/>
            <p:nvPr/>
          </p:nvSpPr>
          <p:spPr>
            <a:xfrm>
              <a:off x="6052616" y="2327144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200" kern="1200" dirty="0">
                  <a:solidFill>
                    <a:schemeClr val="bg1"/>
                  </a:solidFill>
                </a:rPr>
                <a:t>Access to vast data, filter capability, broader coverage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Forma libre 26">
              <a:extLst>
                <a:ext uri="{FF2B5EF4-FFF2-40B4-BE49-F238E27FC236}">
                  <a16:creationId xmlns:a16="http://schemas.microsoft.com/office/drawing/2014/main" id="{81BA02ED-C49C-CB83-31F4-5914734D1667}"/>
                </a:ext>
              </a:extLst>
            </p:cNvPr>
            <p:cNvSpPr/>
            <p:nvPr/>
          </p:nvSpPr>
          <p:spPr>
            <a:xfrm>
              <a:off x="6052616" y="2945668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Standardized selection criteria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3" name="Forma libre 27">
              <a:extLst>
                <a:ext uri="{FF2B5EF4-FFF2-40B4-BE49-F238E27FC236}">
                  <a16:creationId xmlns:a16="http://schemas.microsoft.com/office/drawing/2014/main" id="{3A292745-287D-F897-1EC0-21DF0285413A}"/>
                </a:ext>
              </a:extLst>
            </p:cNvPr>
            <p:cNvSpPr/>
            <p:nvPr/>
          </p:nvSpPr>
          <p:spPr>
            <a:xfrm>
              <a:off x="6052616" y="3609031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Automated PLI calculations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4" name="Forma libre 28">
              <a:extLst>
                <a:ext uri="{FF2B5EF4-FFF2-40B4-BE49-F238E27FC236}">
                  <a16:creationId xmlns:a16="http://schemas.microsoft.com/office/drawing/2014/main" id="{F248F52B-DCAF-C1F5-858B-E816FB805AD6}"/>
                </a:ext>
              </a:extLst>
            </p:cNvPr>
            <p:cNvSpPr/>
            <p:nvPr/>
          </p:nvSpPr>
          <p:spPr>
            <a:xfrm>
              <a:off x="6043738" y="4272395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Basic filtering capabilities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5" name="Forma libre 29">
              <a:extLst>
                <a:ext uri="{FF2B5EF4-FFF2-40B4-BE49-F238E27FC236}">
                  <a16:creationId xmlns:a16="http://schemas.microsoft.com/office/drawing/2014/main" id="{41B2F70C-075B-D233-BD9A-5D6B2F9AE519}"/>
                </a:ext>
              </a:extLst>
            </p:cNvPr>
            <p:cNvSpPr/>
            <p:nvPr/>
          </p:nvSpPr>
          <p:spPr>
            <a:xfrm>
              <a:off x="6052616" y="4929544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Risk dashboards for overview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6" name="Forma libre 30">
              <a:extLst>
                <a:ext uri="{FF2B5EF4-FFF2-40B4-BE49-F238E27FC236}">
                  <a16:creationId xmlns:a16="http://schemas.microsoft.com/office/drawing/2014/main" id="{B28CBB4C-EEF8-4E46-F261-F68FFEC672A4}"/>
                </a:ext>
              </a:extLst>
            </p:cNvPr>
            <p:cNvSpPr/>
            <p:nvPr/>
          </p:nvSpPr>
          <p:spPr>
            <a:xfrm>
              <a:off x="6052616" y="5597791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Basic aggregation and report generation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7" name="Forma libre 31">
              <a:extLst>
                <a:ext uri="{FF2B5EF4-FFF2-40B4-BE49-F238E27FC236}">
                  <a16:creationId xmlns:a16="http://schemas.microsoft.com/office/drawing/2014/main" id="{C2BDA837-AE88-EDA0-FDC4-1148DA8A97D4}"/>
                </a:ext>
              </a:extLst>
            </p:cNvPr>
            <p:cNvSpPr/>
            <p:nvPr/>
          </p:nvSpPr>
          <p:spPr>
            <a:xfrm>
              <a:off x="8944222" y="1411793"/>
              <a:ext cx="2973450" cy="4964372"/>
            </a:xfrm>
            <a:custGeom>
              <a:avLst/>
              <a:gdLst>
                <a:gd name="connsiteX0" fmla="*/ 0 w 2973450"/>
                <a:gd name="connsiteY0" fmla="*/ 297345 h 5545823"/>
                <a:gd name="connsiteX1" fmla="*/ 297345 w 2973450"/>
                <a:gd name="connsiteY1" fmla="*/ 0 h 5545823"/>
                <a:gd name="connsiteX2" fmla="*/ 2676105 w 2973450"/>
                <a:gd name="connsiteY2" fmla="*/ 0 h 5545823"/>
                <a:gd name="connsiteX3" fmla="*/ 2973450 w 2973450"/>
                <a:gd name="connsiteY3" fmla="*/ 297345 h 5545823"/>
                <a:gd name="connsiteX4" fmla="*/ 2973450 w 2973450"/>
                <a:gd name="connsiteY4" fmla="*/ 5248478 h 5545823"/>
                <a:gd name="connsiteX5" fmla="*/ 2676105 w 2973450"/>
                <a:gd name="connsiteY5" fmla="*/ 5545823 h 5545823"/>
                <a:gd name="connsiteX6" fmla="*/ 297345 w 2973450"/>
                <a:gd name="connsiteY6" fmla="*/ 5545823 h 5545823"/>
                <a:gd name="connsiteX7" fmla="*/ 0 w 2973450"/>
                <a:gd name="connsiteY7" fmla="*/ 5248478 h 5545823"/>
                <a:gd name="connsiteX8" fmla="*/ 0 w 2973450"/>
                <a:gd name="connsiteY8" fmla="*/ 297345 h 5545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3450" h="5545823">
                  <a:moveTo>
                    <a:pt x="0" y="297345"/>
                  </a:moveTo>
                  <a:cubicBezTo>
                    <a:pt x="0" y="133126"/>
                    <a:pt x="133126" y="0"/>
                    <a:pt x="297345" y="0"/>
                  </a:cubicBezTo>
                  <a:lnTo>
                    <a:pt x="2676105" y="0"/>
                  </a:lnTo>
                  <a:cubicBezTo>
                    <a:pt x="2840324" y="0"/>
                    <a:pt x="2973450" y="133126"/>
                    <a:pt x="2973450" y="297345"/>
                  </a:cubicBezTo>
                  <a:lnTo>
                    <a:pt x="2973450" y="5248478"/>
                  </a:lnTo>
                  <a:cubicBezTo>
                    <a:pt x="2973450" y="5412697"/>
                    <a:pt x="2840324" y="5545823"/>
                    <a:pt x="2676105" y="5545823"/>
                  </a:cubicBezTo>
                  <a:lnTo>
                    <a:pt x="297345" y="5545823"/>
                  </a:lnTo>
                  <a:cubicBezTo>
                    <a:pt x="133126" y="5545823"/>
                    <a:pt x="0" y="5412697"/>
                    <a:pt x="0" y="5248478"/>
                  </a:cubicBezTo>
                  <a:lnTo>
                    <a:pt x="0" y="297345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3958277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Generative AI Era</a:t>
              </a:r>
              <a:endParaRPr lang="en-GB" sz="20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8" name="Forma libre 32">
              <a:extLst>
                <a:ext uri="{FF2B5EF4-FFF2-40B4-BE49-F238E27FC236}">
                  <a16:creationId xmlns:a16="http://schemas.microsoft.com/office/drawing/2014/main" id="{31569B78-27FF-A7A1-CB7D-2F06F1AC4C49}"/>
                </a:ext>
              </a:extLst>
            </p:cNvPr>
            <p:cNvSpPr/>
            <p:nvPr/>
          </p:nvSpPr>
          <p:spPr>
            <a:xfrm>
              <a:off x="9228679" y="2327143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200" kern="1200" dirty="0">
                  <a:solidFill>
                    <a:schemeClr val="bg1"/>
                  </a:solidFill>
                </a:rPr>
                <a:t>Continuos real time data gathering, dynamic adjustments, 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9" name="Forma libre 33">
              <a:extLst>
                <a:ext uri="{FF2B5EF4-FFF2-40B4-BE49-F238E27FC236}">
                  <a16:creationId xmlns:a16="http://schemas.microsoft.com/office/drawing/2014/main" id="{02DABB23-8417-0D97-00E3-708D2A2D16EC}"/>
                </a:ext>
              </a:extLst>
            </p:cNvPr>
            <p:cNvSpPr/>
            <p:nvPr/>
          </p:nvSpPr>
          <p:spPr>
            <a:xfrm>
              <a:off x="9228679" y="2947031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Dynamic adjustments based on AI learning</a:t>
              </a:r>
              <a:r>
                <a:rPr lang="nl-NL" sz="1200" kern="1200" dirty="0">
                  <a:solidFill>
                    <a:schemeClr val="bg1"/>
                  </a:solidFill>
                </a:rPr>
                <a:t>	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0" name="Forma libre 34">
              <a:extLst>
                <a:ext uri="{FF2B5EF4-FFF2-40B4-BE49-F238E27FC236}">
                  <a16:creationId xmlns:a16="http://schemas.microsoft.com/office/drawing/2014/main" id="{499B9560-DF07-8023-82AE-C6D2A203E668}"/>
                </a:ext>
              </a:extLst>
            </p:cNvPr>
            <p:cNvSpPr/>
            <p:nvPr/>
          </p:nvSpPr>
          <p:spPr>
            <a:xfrm>
              <a:off x="9228679" y="3607952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Predictive </a:t>
              </a:r>
              <a:r>
                <a:rPr lang="en-GB" sz="1200" b="0" i="0" u="none" kern="1200" dirty="0" err="1">
                  <a:solidFill>
                    <a:schemeClr val="bg1"/>
                  </a:solidFill>
                </a:rPr>
                <a:t>modeling</a:t>
              </a:r>
              <a:r>
                <a:rPr lang="en-GB" sz="1200" b="0" i="0" u="none" kern="1200" dirty="0">
                  <a:solidFill>
                    <a:schemeClr val="bg1"/>
                  </a:solidFill>
                </a:rPr>
                <a:t> for future trends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1" name="Forma libre 35">
              <a:extLst>
                <a:ext uri="{FF2B5EF4-FFF2-40B4-BE49-F238E27FC236}">
                  <a16:creationId xmlns:a16="http://schemas.microsoft.com/office/drawing/2014/main" id="{BBD5C621-E1A9-1A1C-0F70-2EF514CCEB00}"/>
                </a:ext>
              </a:extLst>
            </p:cNvPr>
            <p:cNvSpPr/>
            <p:nvPr/>
          </p:nvSpPr>
          <p:spPr>
            <a:xfrm>
              <a:off x="9228679" y="4272394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Automated outlier detection using AI algorithms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Forma libre 36">
              <a:extLst>
                <a:ext uri="{FF2B5EF4-FFF2-40B4-BE49-F238E27FC236}">
                  <a16:creationId xmlns:a16="http://schemas.microsoft.com/office/drawing/2014/main" id="{F15BF49B-9E26-88D6-9802-028BAF06EC06}"/>
                </a:ext>
              </a:extLst>
            </p:cNvPr>
            <p:cNvSpPr/>
            <p:nvPr/>
          </p:nvSpPr>
          <p:spPr>
            <a:xfrm>
              <a:off x="9228679" y="4929544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Predictive analytics for proactive compliance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Forma libre 37">
              <a:extLst>
                <a:ext uri="{FF2B5EF4-FFF2-40B4-BE49-F238E27FC236}">
                  <a16:creationId xmlns:a16="http://schemas.microsoft.com/office/drawing/2014/main" id="{988832B6-0A16-251B-F0A2-FC328028BBAB}"/>
                </a:ext>
              </a:extLst>
            </p:cNvPr>
            <p:cNvSpPr/>
            <p:nvPr/>
          </p:nvSpPr>
          <p:spPr>
            <a:xfrm>
              <a:off x="9228679" y="5582442"/>
              <a:ext cx="2378760" cy="532445"/>
            </a:xfrm>
            <a:custGeom>
              <a:avLst/>
              <a:gdLst>
                <a:gd name="connsiteX0" fmla="*/ 0 w 2378760"/>
                <a:gd name="connsiteY0" fmla="*/ 53245 h 532445"/>
                <a:gd name="connsiteX1" fmla="*/ 53245 w 2378760"/>
                <a:gd name="connsiteY1" fmla="*/ 0 h 532445"/>
                <a:gd name="connsiteX2" fmla="*/ 2325516 w 2378760"/>
                <a:gd name="connsiteY2" fmla="*/ 0 h 532445"/>
                <a:gd name="connsiteX3" fmla="*/ 2378761 w 2378760"/>
                <a:gd name="connsiteY3" fmla="*/ 53245 h 532445"/>
                <a:gd name="connsiteX4" fmla="*/ 2378760 w 2378760"/>
                <a:gd name="connsiteY4" fmla="*/ 479201 h 532445"/>
                <a:gd name="connsiteX5" fmla="*/ 2325515 w 2378760"/>
                <a:gd name="connsiteY5" fmla="*/ 532446 h 532445"/>
                <a:gd name="connsiteX6" fmla="*/ 53245 w 2378760"/>
                <a:gd name="connsiteY6" fmla="*/ 532445 h 532445"/>
                <a:gd name="connsiteX7" fmla="*/ 0 w 2378760"/>
                <a:gd name="connsiteY7" fmla="*/ 479200 h 532445"/>
                <a:gd name="connsiteX8" fmla="*/ 0 w 2378760"/>
                <a:gd name="connsiteY8" fmla="*/ 53245 h 532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8760" h="532445">
                  <a:moveTo>
                    <a:pt x="0" y="53245"/>
                  </a:moveTo>
                  <a:cubicBezTo>
                    <a:pt x="0" y="23839"/>
                    <a:pt x="23839" y="0"/>
                    <a:pt x="53245" y="0"/>
                  </a:cubicBezTo>
                  <a:lnTo>
                    <a:pt x="2325516" y="0"/>
                  </a:lnTo>
                  <a:cubicBezTo>
                    <a:pt x="2354922" y="0"/>
                    <a:pt x="2378761" y="23839"/>
                    <a:pt x="2378761" y="53245"/>
                  </a:cubicBezTo>
                  <a:cubicBezTo>
                    <a:pt x="2378761" y="195230"/>
                    <a:pt x="2378760" y="337216"/>
                    <a:pt x="2378760" y="479201"/>
                  </a:cubicBezTo>
                  <a:cubicBezTo>
                    <a:pt x="2378760" y="508607"/>
                    <a:pt x="2354921" y="532446"/>
                    <a:pt x="2325515" y="532446"/>
                  </a:cubicBezTo>
                  <a:lnTo>
                    <a:pt x="53245" y="532445"/>
                  </a:lnTo>
                  <a:cubicBezTo>
                    <a:pt x="23839" y="532445"/>
                    <a:pt x="0" y="508606"/>
                    <a:pt x="0" y="479200"/>
                  </a:cubicBezTo>
                  <a:lnTo>
                    <a:pt x="0" y="532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75" tIns="38455" rIns="46075" bIns="38455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0" i="0" u="none" kern="1200" dirty="0">
                  <a:solidFill>
                    <a:schemeClr val="bg1"/>
                  </a:solidFill>
                </a:rPr>
                <a:t>Co-pilot, LLM </a:t>
              </a:r>
              <a:endParaRPr lang="en-GB" sz="12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9">
            <a:extLst>
              <a:ext uri="{FF2B5EF4-FFF2-40B4-BE49-F238E27FC236}">
                <a16:creationId xmlns:a16="http://schemas.microsoft.com/office/drawing/2014/main" id="{369D1B64-1D18-4C67-0BFF-9CF9170FE55C}"/>
              </a:ext>
            </a:extLst>
          </p:cNvPr>
          <p:cNvSpPr txBox="1"/>
          <p:nvPr/>
        </p:nvSpPr>
        <p:spPr>
          <a:xfrm>
            <a:off x="528885" y="2339247"/>
            <a:ext cx="19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Data Availability and Access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TextBox 10">
            <a:extLst>
              <a:ext uri="{FF2B5EF4-FFF2-40B4-BE49-F238E27FC236}">
                <a16:creationId xmlns:a16="http://schemas.microsoft.com/office/drawing/2014/main" id="{09EEED32-6DE4-EF83-CEFE-DD6F0A0EBF8B}"/>
              </a:ext>
            </a:extLst>
          </p:cNvPr>
          <p:cNvSpPr txBox="1"/>
          <p:nvPr/>
        </p:nvSpPr>
        <p:spPr>
          <a:xfrm>
            <a:off x="528885" y="3112561"/>
            <a:ext cx="19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Standardization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6" name="TextBox 11">
            <a:extLst>
              <a:ext uri="{FF2B5EF4-FFF2-40B4-BE49-F238E27FC236}">
                <a16:creationId xmlns:a16="http://schemas.microsoft.com/office/drawing/2014/main" id="{2475ACA1-6801-2098-44E1-F48C4354AE8C}"/>
              </a:ext>
            </a:extLst>
          </p:cNvPr>
          <p:cNvSpPr txBox="1"/>
          <p:nvPr/>
        </p:nvSpPr>
        <p:spPr>
          <a:xfrm>
            <a:off x="528885" y="3735861"/>
            <a:ext cx="19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Benchmarking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3D4383CF-31AE-2547-AC4B-2BEDBCBB514A}"/>
              </a:ext>
            </a:extLst>
          </p:cNvPr>
          <p:cNvSpPr txBox="1"/>
          <p:nvPr/>
        </p:nvSpPr>
        <p:spPr>
          <a:xfrm>
            <a:off x="528885" y="4420704"/>
            <a:ext cx="19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Outlier Detection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8" name="TextBox 13">
            <a:extLst>
              <a:ext uri="{FF2B5EF4-FFF2-40B4-BE49-F238E27FC236}">
                <a16:creationId xmlns:a16="http://schemas.microsoft.com/office/drawing/2014/main" id="{66996687-8E3A-50E8-D5DB-36E9989088E7}"/>
              </a:ext>
            </a:extLst>
          </p:cNvPr>
          <p:cNvSpPr txBox="1"/>
          <p:nvPr/>
        </p:nvSpPr>
        <p:spPr>
          <a:xfrm>
            <a:off x="528885" y="5065662"/>
            <a:ext cx="19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Risk Analysis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9" name="TextBox 14">
            <a:extLst>
              <a:ext uri="{FF2B5EF4-FFF2-40B4-BE49-F238E27FC236}">
                <a16:creationId xmlns:a16="http://schemas.microsoft.com/office/drawing/2014/main" id="{8CADC292-22AF-2826-AA93-E95AC5C17EB1}"/>
              </a:ext>
            </a:extLst>
          </p:cNvPr>
          <p:cNvSpPr txBox="1"/>
          <p:nvPr/>
        </p:nvSpPr>
        <p:spPr>
          <a:xfrm>
            <a:off x="528885" y="5746101"/>
            <a:ext cx="19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Georgia" panose="02040502050405020303" pitchFamily="18" charset="0"/>
              </a:rPr>
              <a:t>Research Insights</a:t>
            </a:r>
            <a:endParaRPr lang="en-GB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1">
            <a:extLst>
              <a:ext uri="{FF2B5EF4-FFF2-40B4-BE49-F238E27FC236}">
                <a16:creationId xmlns:a16="http://schemas.microsoft.com/office/drawing/2014/main" id="{4796A75C-9273-EEFD-159B-19A2D126E270}"/>
              </a:ext>
            </a:extLst>
          </p:cNvPr>
          <p:cNvSpPr/>
          <p:nvPr/>
        </p:nvSpPr>
        <p:spPr>
          <a:xfrm>
            <a:off x="10861689" y="220499"/>
            <a:ext cx="1084446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NL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9DD737-DC40-E00A-7A22-B25F90300046}"/>
              </a:ext>
            </a:extLst>
          </p:cNvPr>
          <p:cNvSpPr txBox="1"/>
          <p:nvPr/>
        </p:nvSpPr>
        <p:spPr>
          <a:xfrm>
            <a:off x="878779" y="3764463"/>
            <a:ext cx="5509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 err="1">
                <a:effectLst/>
                <a:latin typeface="Georgia" panose="02040502050405020303" pitchFamily="18" charset="0"/>
              </a:rPr>
              <a:t>ChatGPT</a:t>
            </a:r>
            <a:r>
              <a:rPr lang="es-ES" b="1" dirty="0">
                <a:effectLst/>
                <a:latin typeface="Georgia" panose="02040502050405020303" pitchFamily="18" charset="0"/>
              </a:rPr>
              <a:t> </a:t>
            </a:r>
            <a:r>
              <a:rPr lang="es-ES" b="1" dirty="0" err="1">
                <a:effectLst/>
                <a:latin typeface="Georgia" panose="02040502050405020303" pitchFamily="18" charset="0"/>
              </a:rPr>
              <a:t>for</a:t>
            </a:r>
            <a:r>
              <a:rPr lang="es-ES" b="1" dirty="0">
                <a:effectLst/>
                <a:latin typeface="Georgia" panose="02040502050405020303" pitchFamily="18" charset="0"/>
              </a:rPr>
              <a:t> transfer </a:t>
            </a:r>
            <a:r>
              <a:rPr lang="es-ES" b="1" dirty="0" err="1">
                <a:effectLst/>
                <a:latin typeface="Georgia" panose="02040502050405020303" pitchFamily="18" charset="0"/>
              </a:rPr>
              <a:t>pricing</a:t>
            </a:r>
            <a:r>
              <a:rPr lang="es-ES" b="1" dirty="0">
                <a:effectLst/>
                <a:latin typeface="Georgia" panose="02040502050405020303" pitchFamily="18" charset="0"/>
              </a:rPr>
              <a:t> </a:t>
            </a:r>
            <a:r>
              <a:rPr lang="es-ES" b="1" dirty="0" err="1">
                <a:effectLst/>
                <a:latin typeface="Georgia" panose="02040502050405020303" pitchFamily="18" charset="0"/>
              </a:rPr>
              <a:t>professionals</a:t>
            </a:r>
            <a:endParaRPr lang="es-ES" b="1" dirty="0">
              <a:effectLst/>
              <a:latin typeface="Georgia" panose="02040502050405020303" pitchFamily="18" charset="0"/>
            </a:endParaRP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0539F20-962A-DA47-5A3C-B5DA52387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541" y="1604190"/>
            <a:ext cx="4425777" cy="2024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34AAD4-DEC3-A274-D035-F6E5196A8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043" y="1028401"/>
            <a:ext cx="5391729" cy="506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98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632460"/>
            <a:ext cx="12192000" cy="8122920"/>
          </a:xfrm>
          <a:custGeom>
            <a:avLst/>
            <a:gdLst/>
            <a:ahLst/>
            <a:cxnLst/>
            <a:rect l="l" t="t" r="r" b="b"/>
            <a:pathLst>
              <a:path w="18288000" h="12184380">
                <a:moveTo>
                  <a:pt x="0" y="0"/>
                </a:moveTo>
                <a:lnTo>
                  <a:pt x="18288000" y="0"/>
                </a:lnTo>
                <a:lnTo>
                  <a:pt x="18288000" y="12184380"/>
                </a:lnTo>
                <a:lnTo>
                  <a:pt x="0" y="121843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NL" sz="1200"/>
          </a:p>
        </p:txBody>
      </p:sp>
      <p:sp>
        <p:nvSpPr>
          <p:cNvPr id="3" name="TextBox 3"/>
          <p:cNvSpPr txBox="1"/>
          <p:nvPr/>
        </p:nvSpPr>
        <p:spPr>
          <a:xfrm>
            <a:off x="1754843" y="2552973"/>
            <a:ext cx="9531991" cy="718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626"/>
              </a:lnSpc>
              <a:spcBef>
                <a:spcPct val="0"/>
              </a:spcBef>
            </a:pPr>
            <a:r>
              <a:rPr lang="en-US" sz="4688" b="1" dirty="0">
                <a:solidFill>
                  <a:srgbClr val="FFFFFF"/>
                </a:solidFill>
                <a:latin typeface="Georgia" panose="02040502050405020303" pitchFamily="18" charset="0"/>
                <a:ea typeface="Codec Pro ExtraBold"/>
                <a:cs typeface="Codec Pro ExtraBold"/>
                <a:sym typeface="Codec Pro ExtraBold"/>
              </a:rPr>
              <a:t>THANK</a:t>
            </a:r>
            <a:r>
              <a:rPr lang="en-US" sz="4688" dirty="0">
                <a:solidFill>
                  <a:srgbClr val="FFFFFF"/>
                </a:solidFill>
                <a:latin typeface="Codec Pro ExtraBold"/>
                <a:ea typeface="Codec Pro ExtraBold"/>
                <a:cs typeface="Codec Pro ExtraBold"/>
                <a:sym typeface="Codec Pro ExtraBold"/>
              </a:rPr>
              <a:t> YOU</a:t>
            </a:r>
          </a:p>
        </p:txBody>
      </p:sp>
      <p:sp>
        <p:nvSpPr>
          <p:cNvPr id="4" name="AutoShape 4"/>
          <p:cNvSpPr/>
          <p:nvPr/>
        </p:nvSpPr>
        <p:spPr>
          <a:xfrm flipH="1">
            <a:off x="1509446" y="2174175"/>
            <a:ext cx="0" cy="3062947"/>
          </a:xfrm>
          <a:prstGeom prst="line">
            <a:avLst/>
          </a:prstGeom>
          <a:ln w="571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NL" sz="1200"/>
          </a:p>
        </p:txBody>
      </p:sp>
      <p:sp>
        <p:nvSpPr>
          <p:cNvPr id="5" name="TextBox 5"/>
          <p:cNvSpPr txBox="1"/>
          <p:nvPr/>
        </p:nvSpPr>
        <p:spPr>
          <a:xfrm>
            <a:off x="1754843" y="3941111"/>
            <a:ext cx="7970816" cy="7309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600" dirty="0" err="1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Rivium</a:t>
            </a:r>
            <a:r>
              <a:rPr lang="en-US" sz="1600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 Quadrant 90, Capelle </a:t>
            </a:r>
            <a:r>
              <a:rPr lang="en-US" sz="1600" dirty="0" err="1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a/d</a:t>
            </a:r>
            <a:r>
              <a:rPr lang="en-US" sz="1600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IJssel</a:t>
            </a:r>
            <a:r>
              <a:rPr lang="en-US" sz="1600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, 2909 LC, NL</a:t>
            </a:r>
          </a:p>
          <a:p>
            <a:pPr>
              <a:lnSpc>
                <a:spcPts val="1919"/>
              </a:lnSpc>
            </a:pPr>
            <a:r>
              <a:rPr lang="en-US" sz="1600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+31 10 713 8598</a:t>
            </a:r>
          </a:p>
          <a:p>
            <a:pPr>
              <a:lnSpc>
                <a:spcPts val="1919"/>
              </a:lnSpc>
            </a:pPr>
            <a:r>
              <a:rPr lang="en-US" sz="1600" dirty="0" err="1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welcome@e-bright.com</a:t>
            </a:r>
            <a:endParaRPr lang="en-US" sz="1600" dirty="0">
              <a:solidFill>
                <a:srgbClr val="FFFFFF"/>
              </a:solidFill>
              <a:latin typeface="Georgia" panose="02040502050405020303" pitchFamily="18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Freeform 6" descr="Un dibujo de una cara feliz  Descripción generada automáticamente con confianza baja"/>
          <p:cNvSpPr/>
          <p:nvPr/>
        </p:nvSpPr>
        <p:spPr>
          <a:xfrm>
            <a:off x="1754843" y="3370838"/>
            <a:ext cx="1255540" cy="334811"/>
          </a:xfrm>
          <a:custGeom>
            <a:avLst/>
            <a:gdLst/>
            <a:ahLst/>
            <a:cxnLst/>
            <a:rect l="l" t="t" r="r" b="b"/>
            <a:pathLst>
              <a:path w="1883310" h="502217">
                <a:moveTo>
                  <a:pt x="0" y="0"/>
                </a:moveTo>
                <a:lnTo>
                  <a:pt x="1883310" y="0"/>
                </a:lnTo>
                <a:lnTo>
                  <a:pt x="1883310" y="502217"/>
                </a:lnTo>
                <a:lnTo>
                  <a:pt x="0" y="50221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82" b="-82"/>
            </a:stretch>
          </a:blipFill>
        </p:spPr>
        <p:txBody>
          <a:bodyPr/>
          <a:lstStyle/>
          <a:p>
            <a:endParaRPr lang="es-NL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AD12F6B334744487AAEC1BAA60B977" ma:contentTypeVersion="8" ma:contentTypeDescription="Een nieuw document maken." ma:contentTypeScope="" ma:versionID="959657b879e7e3bf5dc4997383929fea">
  <xsd:schema xmlns:xsd="http://www.w3.org/2001/XMLSchema" xmlns:xs="http://www.w3.org/2001/XMLSchema" xmlns:p="http://schemas.microsoft.com/office/2006/metadata/properties" xmlns:ns3="9902ac23-2ef9-43d2-99d9-4affd6656de0" xmlns:ns4="e21916f5-2323-4e2b-be70-3db485ddba7e" targetNamespace="http://schemas.microsoft.com/office/2006/metadata/properties" ma:root="true" ma:fieldsID="0838448915f857cd6e6484bb6edec68c" ns3:_="" ns4:_="">
    <xsd:import namespace="9902ac23-2ef9-43d2-99d9-4affd6656de0"/>
    <xsd:import namespace="e21916f5-2323-4e2b-be70-3db485ddba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2ac23-2ef9-43d2-99d9-4affd6656d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916f5-2323-4e2b-be70-3db485ddba7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902ac23-2ef9-43d2-99d9-4affd6656de0" xsi:nil="true"/>
  </documentManagement>
</p:properties>
</file>

<file path=customXml/itemProps1.xml><?xml version="1.0" encoding="utf-8"?>
<ds:datastoreItem xmlns:ds="http://schemas.openxmlformats.org/officeDocument/2006/customXml" ds:itemID="{34995FEA-CB97-4F69-8C5F-925F0A9ADA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A8C23-7649-4634-B120-94C7F17418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02ac23-2ef9-43d2-99d9-4affd6656de0"/>
    <ds:schemaRef ds:uri="e21916f5-2323-4e2b-be70-3db485ddb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D9D4A0-83F4-4870-BF96-DD783E51FE8E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9902ac23-2ef9-43d2-99d9-4affd6656de0"/>
    <ds:schemaRef ds:uri="http://purl.org/dc/terms/"/>
    <ds:schemaRef ds:uri="http://www.w3.org/XML/1998/namespace"/>
    <ds:schemaRef ds:uri="http://schemas.microsoft.com/office/infopath/2007/PartnerControls"/>
    <ds:schemaRef ds:uri="e21916f5-2323-4e2b-be70-3db485ddba7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9987</TotalTime>
  <Words>309</Words>
  <Application>Microsoft Office PowerPoint</Application>
  <PresentationFormat>Widescreen</PresentationFormat>
  <Paragraphs>52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Valentina Aguer</dc:creator>
  <cp:lastModifiedBy>Umair Ahmed</cp:lastModifiedBy>
  <cp:revision>21</cp:revision>
  <cp:lastPrinted>2024-09-26T12:04:25Z</cp:lastPrinted>
  <dcterms:created xsi:type="dcterms:W3CDTF">2024-09-20T12:35:55Z</dcterms:created>
  <dcterms:modified xsi:type="dcterms:W3CDTF">2024-12-02T15:12:10Z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0x01010058AD12F6B334744487AAEC1BAA60B977</vt:lpwstr>
  </property>
</Properties>
</file>